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Tomorrow" panose="020B0604020202020204" charset="0"/>
      <p:regular r:id="rId13"/>
    </p:embeddedFont>
    <p:embeddedFont>
      <p:font typeface="Tomorrow Semi Bol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0" d="100"/>
          <a:sy n="80" d="100"/>
        </p:scale>
        <p:origin x="13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30202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txBody>
          <a:bodyPr/>
          <a:lstStyle/>
          <a:p>
            <a:endParaRPr lang="en-IN"/>
          </a:p>
        </p:txBody>
      </p:sp>
      <p:sp>
        <p:nvSpPr>
          <p:cNvPr id="3" name="Shape 1"/>
          <p:cNvSpPr/>
          <p:nvPr/>
        </p:nvSpPr>
        <p:spPr>
          <a:xfrm>
            <a:off x="0" y="0"/>
            <a:ext cx="14630400" cy="8229600"/>
          </a:xfrm>
          <a:prstGeom prst="rect">
            <a:avLst/>
          </a:prstGeom>
          <a:solidFill>
            <a:srgbClr val="1D1D1B"/>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txBody>
          <a:bodyPr/>
          <a:lstStyle/>
          <a:p>
            <a:endParaRPr lang="en-IN"/>
          </a:p>
        </p:txBody>
      </p:sp>
      <p:sp>
        <p:nvSpPr>
          <p:cNvPr id="3" name="Shape 1"/>
          <p:cNvSpPr/>
          <p:nvPr/>
        </p:nvSpPr>
        <p:spPr>
          <a:xfrm>
            <a:off x="0" y="0"/>
            <a:ext cx="14630400" cy="8229600"/>
          </a:xfrm>
          <a:prstGeom prst="rect">
            <a:avLst/>
          </a:prstGeom>
          <a:solidFill>
            <a:srgbClr val="1D1D1B"/>
          </a:solidFill>
          <a:ln/>
        </p:spPr>
        <p:txBody>
          <a:bodyPr/>
          <a:lstStyle/>
          <a:p>
            <a:endParaRPr lang="en-IN"/>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37197"/>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EDEDE8"/>
                </a:solidFill>
                <a:latin typeface="Tomorrow Semi Bold" pitchFamily="34" charset="0"/>
                <a:ea typeface="Tomorrow Semi Bold" pitchFamily="34" charset="-122"/>
                <a:cs typeface="Tomorrow Semi Bold" pitchFamily="34" charset="-120"/>
              </a:rPr>
              <a:t>Granite Guardian: Securing Enterprise AI at Scale</a:t>
            </a:r>
            <a:endParaRPr lang="en-US" sz="4450" dirty="0"/>
          </a:p>
        </p:txBody>
      </p:sp>
      <p:sp>
        <p:nvSpPr>
          <p:cNvPr id="4" name="Text 1"/>
          <p:cNvSpPr/>
          <p:nvPr/>
        </p:nvSpPr>
        <p:spPr>
          <a:xfrm>
            <a:off x="793790" y="4803696"/>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IBM partners with HackerOne to launch a comprehensive bug bounty program for Granite, offering up to $100,000 to security researchers who can identify vulnerabilities in enterprise-deployed AI systems.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6997" y="751046"/>
            <a:ext cx="7670006" cy="1052751"/>
          </a:xfrm>
          <a:prstGeom prst="rect">
            <a:avLst/>
          </a:prstGeom>
          <a:noFill/>
          <a:ln/>
        </p:spPr>
        <p:txBody>
          <a:bodyPr wrap="square" lIns="0" tIns="0" rIns="0" bIns="0" rtlCol="0" anchor="t"/>
          <a:lstStyle/>
          <a:p>
            <a:pPr marL="0" indent="0" algn="l">
              <a:lnSpc>
                <a:spcPts val="4100"/>
              </a:lnSpc>
              <a:buNone/>
            </a:pPr>
            <a:r>
              <a:rPr lang="en-US" sz="3300" dirty="0">
                <a:solidFill>
                  <a:srgbClr val="EDEDE8"/>
                </a:solidFill>
                <a:latin typeface="Tomorrow Semi Bold" pitchFamily="34" charset="0"/>
                <a:ea typeface="Tomorrow Semi Bold" pitchFamily="34" charset="-122"/>
                <a:cs typeface="Tomorrow Semi Bold" pitchFamily="34" charset="-120"/>
              </a:rPr>
              <a:t>The Path Forward: Scaling Secure AI</a:t>
            </a:r>
            <a:endParaRPr lang="en-US" sz="3300" dirty="0"/>
          </a:p>
        </p:txBody>
      </p:sp>
      <p:sp>
        <p:nvSpPr>
          <p:cNvPr id="4" name="Shape 1"/>
          <p:cNvSpPr/>
          <p:nvPr/>
        </p:nvSpPr>
        <p:spPr>
          <a:xfrm>
            <a:off x="736997" y="2119551"/>
            <a:ext cx="7670006" cy="3774281"/>
          </a:xfrm>
          <a:prstGeom prst="roundRect">
            <a:avLst>
              <a:gd name="adj" fmla="val 837"/>
            </a:avLst>
          </a:prstGeom>
          <a:solidFill>
            <a:srgbClr val="3C3C3A"/>
          </a:solidFill>
          <a:ln/>
        </p:spPr>
        <p:txBody>
          <a:bodyPr/>
          <a:lstStyle/>
          <a:p>
            <a:endParaRPr lang="en-IN"/>
          </a:p>
        </p:txBody>
      </p:sp>
      <p:sp>
        <p:nvSpPr>
          <p:cNvPr id="5" name="Shape 2"/>
          <p:cNvSpPr/>
          <p:nvPr/>
        </p:nvSpPr>
        <p:spPr>
          <a:xfrm>
            <a:off x="736997" y="2119551"/>
            <a:ext cx="3835003" cy="1887141"/>
          </a:xfrm>
          <a:prstGeom prst="roundRect">
            <a:avLst>
              <a:gd name="adj" fmla="val 1674"/>
            </a:avLst>
          </a:prstGeom>
          <a:solidFill>
            <a:srgbClr val="3C3C3A"/>
          </a:solidFill>
          <a:ln/>
        </p:spPr>
        <p:txBody>
          <a:bodyPr/>
          <a:lstStyle/>
          <a:p>
            <a:endParaRPr lang="en-IN"/>
          </a:p>
        </p:txBody>
      </p:sp>
      <p:sp>
        <p:nvSpPr>
          <p:cNvPr id="6" name="Text 3"/>
          <p:cNvSpPr/>
          <p:nvPr/>
        </p:nvSpPr>
        <p:spPr>
          <a:xfrm>
            <a:off x="947499" y="2330053"/>
            <a:ext cx="2632234" cy="328970"/>
          </a:xfrm>
          <a:prstGeom prst="rect">
            <a:avLst/>
          </a:prstGeom>
          <a:noFill/>
          <a:ln/>
        </p:spPr>
        <p:txBody>
          <a:bodyPr wrap="none" lIns="0" tIns="0" rIns="0" bIns="0" rtlCol="0" anchor="t"/>
          <a:lstStyle/>
          <a:p>
            <a:pPr marL="0" indent="0" algn="l">
              <a:lnSpc>
                <a:spcPts val="2550"/>
              </a:lnSpc>
              <a:buNone/>
            </a:pPr>
            <a:r>
              <a:rPr lang="en-US" sz="2050" dirty="0">
                <a:solidFill>
                  <a:srgbClr val="C9C9C0"/>
                </a:solidFill>
                <a:latin typeface="Tomorrow Semi Bold" pitchFamily="34" charset="0"/>
                <a:ea typeface="Tomorrow Semi Bold" pitchFamily="34" charset="-122"/>
                <a:cs typeface="Tomorrow Semi Bold" pitchFamily="34" charset="-120"/>
              </a:rPr>
              <a:t>Immediate</a:t>
            </a:r>
            <a:endParaRPr lang="en-US" sz="2050" dirty="0"/>
          </a:p>
        </p:txBody>
      </p:sp>
      <p:sp>
        <p:nvSpPr>
          <p:cNvPr id="7" name="Text 4"/>
          <p:cNvSpPr/>
          <p:nvPr/>
        </p:nvSpPr>
        <p:spPr>
          <a:xfrm>
            <a:off x="947499" y="2785348"/>
            <a:ext cx="3413998" cy="1010841"/>
          </a:xfrm>
          <a:prstGeom prst="rect">
            <a:avLst/>
          </a:prstGeom>
          <a:noFill/>
          <a:ln/>
        </p:spPr>
        <p:txBody>
          <a:bodyPr wrap="square" lIns="0" tIns="0" rIns="0" bIns="0" rtlCol="0" anchor="t"/>
          <a:lstStyle/>
          <a:p>
            <a:pPr marL="0" indent="0" algn="l">
              <a:lnSpc>
                <a:spcPts val="2650"/>
              </a:lnSpc>
              <a:buNone/>
            </a:pPr>
            <a:r>
              <a:rPr lang="en-US" sz="1650" dirty="0">
                <a:solidFill>
                  <a:srgbClr val="C9C9C0"/>
                </a:solidFill>
                <a:latin typeface="Tomorrow" pitchFamily="34" charset="0"/>
                <a:ea typeface="Tomorrow" pitchFamily="34" charset="-122"/>
                <a:cs typeface="Tomorrow" pitchFamily="34" charset="-120"/>
              </a:rPr>
              <a:t>First cohort of HackerOne researchers begins vulnerability testing in the coming weeks</a:t>
            </a:r>
            <a:endParaRPr lang="en-US" sz="1650" dirty="0"/>
          </a:p>
        </p:txBody>
      </p:sp>
      <p:sp>
        <p:nvSpPr>
          <p:cNvPr id="8" name="Shape 5"/>
          <p:cNvSpPr/>
          <p:nvPr/>
        </p:nvSpPr>
        <p:spPr>
          <a:xfrm>
            <a:off x="4572000" y="2119551"/>
            <a:ext cx="3835003" cy="1887141"/>
          </a:xfrm>
          <a:prstGeom prst="rect">
            <a:avLst/>
          </a:prstGeom>
          <a:solidFill>
            <a:srgbClr val="3C3C3A"/>
          </a:solidFill>
          <a:ln/>
        </p:spPr>
        <p:txBody>
          <a:bodyPr/>
          <a:lstStyle/>
          <a:p>
            <a:endParaRPr lang="en-IN"/>
          </a:p>
        </p:txBody>
      </p:sp>
      <p:sp>
        <p:nvSpPr>
          <p:cNvPr id="9" name="Shape 6"/>
          <p:cNvSpPr/>
          <p:nvPr/>
        </p:nvSpPr>
        <p:spPr>
          <a:xfrm>
            <a:off x="4572000" y="2119551"/>
            <a:ext cx="22860" cy="1887141"/>
          </a:xfrm>
          <a:prstGeom prst="roundRect">
            <a:avLst>
              <a:gd name="adj" fmla="val 138177"/>
            </a:avLst>
          </a:prstGeom>
          <a:solidFill>
            <a:srgbClr val="555553"/>
          </a:solidFill>
          <a:ln/>
        </p:spPr>
        <p:txBody>
          <a:bodyPr/>
          <a:lstStyle/>
          <a:p>
            <a:endParaRPr lang="en-IN"/>
          </a:p>
        </p:txBody>
      </p:sp>
      <p:sp>
        <p:nvSpPr>
          <p:cNvPr id="10" name="Text 7"/>
          <p:cNvSpPr/>
          <p:nvPr/>
        </p:nvSpPr>
        <p:spPr>
          <a:xfrm>
            <a:off x="4782503" y="2330053"/>
            <a:ext cx="2632234" cy="328970"/>
          </a:xfrm>
          <a:prstGeom prst="rect">
            <a:avLst/>
          </a:prstGeom>
          <a:noFill/>
          <a:ln/>
        </p:spPr>
        <p:txBody>
          <a:bodyPr wrap="none" lIns="0" tIns="0" rIns="0" bIns="0" rtlCol="0" anchor="t"/>
          <a:lstStyle/>
          <a:p>
            <a:pPr marL="0" indent="0" algn="l">
              <a:lnSpc>
                <a:spcPts val="2550"/>
              </a:lnSpc>
              <a:buNone/>
            </a:pPr>
            <a:r>
              <a:rPr lang="en-US" sz="2050" dirty="0">
                <a:solidFill>
                  <a:srgbClr val="C9C9C0"/>
                </a:solidFill>
                <a:latin typeface="Tomorrow Semi Bold" pitchFamily="34" charset="0"/>
                <a:ea typeface="Tomorrow Semi Bold" pitchFamily="34" charset="-122"/>
                <a:cs typeface="Tomorrow Semi Bold" pitchFamily="34" charset="-120"/>
              </a:rPr>
              <a:t>Ongoing</a:t>
            </a:r>
            <a:endParaRPr lang="en-US" sz="2050" dirty="0"/>
          </a:p>
        </p:txBody>
      </p:sp>
      <p:sp>
        <p:nvSpPr>
          <p:cNvPr id="11" name="Text 8"/>
          <p:cNvSpPr/>
          <p:nvPr/>
        </p:nvSpPr>
        <p:spPr>
          <a:xfrm>
            <a:off x="4782503" y="2785348"/>
            <a:ext cx="3413998" cy="1010841"/>
          </a:xfrm>
          <a:prstGeom prst="rect">
            <a:avLst/>
          </a:prstGeom>
          <a:noFill/>
          <a:ln/>
        </p:spPr>
        <p:txBody>
          <a:bodyPr wrap="square" lIns="0" tIns="0" rIns="0" bIns="0" rtlCol="0" anchor="t"/>
          <a:lstStyle/>
          <a:p>
            <a:pPr marL="0" indent="0" algn="l">
              <a:lnSpc>
                <a:spcPts val="2650"/>
              </a:lnSpc>
              <a:buNone/>
            </a:pPr>
            <a:r>
              <a:rPr lang="en-US" sz="1650" dirty="0">
                <a:solidFill>
                  <a:srgbClr val="C9C9C0"/>
                </a:solidFill>
                <a:latin typeface="Tomorrow" pitchFamily="34" charset="0"/>
                <a:ea typeface="Tomorrow" pitchFamily="34" charset="-122"/>
                <a:cs typeface="Tomorrow" pitchFamily="34" charset="-120"/>
              </a:rPr>
              <a:t>Continuous program evolution as attack landscapes change and new vulnerability classes emerge</a:t>
            </a:r>
            <a:endParaRPr lang="en-US" sz="1650" dirty="0"/>
          </a:p>
        </p:txBody>
      </p:sp>
      <p:sp>
        <p:nvSpPr>
          <p:cNvPr id="12" name="Shape 9"/>
          <p:cNvSpPr/>
          <p:nvPr/>
        </p:nvSpPr>
        <p:spPr>
          <a:xfrm>
            <a:off x="736997" y="4006691"/>
            <a:ext cx="7670006" cy="1887141"/>
          </a:xfrm>
          <a:prstGeom prst="rect">
            <a:avLst/>
          </a:prstGeom>
          <a:solidFill>
            <a:srgbClr val="3C3C3A"/>
          </a:solidFill>
          <a:ln/>
        </p:spPr>
        <p:txBody>
          <a:bodyPr/>
          <a:lstStyle/>
          <a:p>
            <a:endParaRPr lang="en-IN"/>
          </a:p>
        </p:txBody>
      </p:sp>
      <p:sp>
        <p:nvSpPr>
          <p:cNvPr id="13" name="Shape 10"/>
          <p:cNvSpPr/>
          <p:nvPr/>
        </p:nvSpPr>
        <p:spPr>
          <a:xfrm>
            <a:off x="736997" y="4006691"/>
            <a:ext cx="7670006" cy="22860"/>
          </a:xfrm>
          <a:prstGeom prst="roundRect">
            <a:avLst>
              <a:gd name="adj" fmla="val 138177"/>
            </a:avLst>
          </a:prstGeom>
          <a:solidFill>
            <a:srgbClr val="555553"/>
          </a:solidFill>
          <a:ln/>
        </p:spPr>
        <p:txBody>
          <a:bodyPr/>
          <a:lstStyle/>
          <a:p>
            <a:endParaRPr lang="en-IN"/>
          </a:p>
        </p:txBody>
      </p:sp>
      <p:sp>
        <p:nvSpPr>
          <p:cNvPr id="14" name="Text 11"/>
          <p:cNvSpPr/>
          <p:nvPr/>
        </p:nvSpPr>
        <p:spPr>
          <a:xfrm>
            <a:off x="947499" y="4217194"/>
            <a:ext cx="2632234" cy="328970"/>
          </a:xfrm>
          <a:prstGeom prst="rect">
            <a:avLst/>
          </a:prstGeom>
          <a:noFill/>
          <a:ln/>
        </p:spPr>
        <p:txBody>
          <a:bodyPr wrap="none" lIns="0" tIns="0" rIns="0" bIns="0" rtlCol="0" anchor="t"/>
          <a:lstStyle/>
          <a:p>
            <a:pPr marL="0" indent="0" algn="l">
              <a:lnSpc>
                <a:spcPts val="2550"/>
              </a:lnSpc>
              <a:buNone/>
            </a:pPr>
            <a:r>
              <a:rPr lang="en-US" sz="2050" dirty="0">
                <a:solidFill>
                  <a:srgbClr val="C9C9C0"/>
                </a:solidFill>
                <a:latin typeface="Tomorrow Semi Bold" pitchFamily="34" charset="0"/>
                <a:ea typeface="Tomorrow Semi Bold" pitchFamily="34" charset="-122"/>
                <a:cs typeface="Tomorrow Semi Bold" pitchFamily="34" charset="-120"/>
              </a:rPr>
              <a:t>Long-term</a:t>
            </a:r>
            <a:endParaRPr lang="en-US" sz="2050" dirty="0"/>
          </a:p>
        </p:txBody>
      </p:sp>
      <p:sp>
        <p:nvSpPr>
          <p:cNvPr id="15" name="Text 12"/>
          <p:cNvSpPr/>
          <p:nvPr/>
        </p:nvSpPr>
        <p:spPr>
          <a:xfrm>
            <a:off x="947499" y="4672489"/>
            <a:ext cx="7249001" cy="1010841"/>
          </a:xfrm>
          <a:prstGeom prst="rect">
            <a:avLst/>
          </a:prstGeom>
          <a:noFill/>
          <a:ln/>
        </p:spPr>
        <p:txBody>
          <a:bodyPr wrap="square" lIns="0" tIns="0" rIns="0" bIns="0" rtlCol="0" anchor="t"/>
          <a:lstStyle/>
          <a:p>
            <a:pPr marL="0" indent="0" algn="l">
              <a:lnSpc>
                <a:spcPts val="2650"/>
              </a:lnSpc>
              <a:buNone/>
            </a:pPr>
            <a:r>
              <a:rPr lang="en-US" sz="1650" dirty="0">
                <a:solidFill>
                  <a:srgbClr val="C9C9C0"/>
                </a:solidFill>
                <a:latin typeface="Tomorrow" pitchFamily="34" charset="0"/>
                <a:ea typeface="Tomorrow" pitchFamily="34" charset="-122"/>
                <a:cs typeface="Tomorrow" pitchFamily="34" charset="-120"/>
              </a:rPr>
              <a:t>Findings inform IBM Research's broader generative computing work, creating frameworks that improve GenAI security and maintainability across the industry</a:t>
            </a:r>
            <a:endParaRPr lang="en-US" sz="1650" dirty="0"/>
          </a:p>
        </p:txBody>
      </p:sp>
      <p:sp>
        <p:nvSpPr>
          <p:cNvPr id="16" name="Text 13"/>
          <p:cNvSpPr/>
          <p:nvPr/>
        </p:nvSpPr>
        <p:spPr>
          <a:xfrm>
            <a:off x="736997" y="6130647"/>
            <a:ext cx="7670006" cy="1347788"/>
          </a:xfrm>
          <a:prstGeom prst="rect">
            <a:avLst/>
          </a:prstGeom>
          <a:noFill/>
          <a:ln/>
        </p:spPr>
        <p:txBody>
          <a:bodyPr wrap="square" lIns="0" tIns="0" rIns="0" bIns="0" rtlCol="0" anchor="t"/>
          <a:lstStyle/>
          <a:p>
            <a:pPr marL="0" indent="0" algn="l">
              <a:lnSpc>
                <a:spcPts val="2650"/>
              </a:lnSpc>
              <a:buNone/>
            </a:pPr>
            <a:r>
              <a:rPr lang="en-US" sz="1650" dirty="0">
                <a:solidFill>
                  <a:srgbClr val="C9C9C0"/>
                </a:solidFill>
                <a:latin typeface="Tomorrow" pitchFamily="34" charset="0"/>
                <a:ea typeface="Tomorrow" pitchFamily="34" charset="-122"/>
                <a:cs typeface="Tomorrow" pitchFamily="34" charset="-120"/>
              </a:rPr>
              <a:t>This initiative represents a fundamental shift: moving from isolated security testing to collaborative, community-driven vulnerability discovery that accelerates enterprise AI adoption while building the robust foundations required for safe, trustworthy AI deployment at scale.</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88977"/>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EDEDE8"/>
                </a:solidFill>
                <a:latin typeface="Tomorrow Semi Bold" pitchFamily="34" charset="0"/>
                <a:ea typeface="Tomorrow Semi Bold" pitchFamily="34" charset="-122"/>
                <a:cs typeface="Tomorrow Semi Bold" pitchFamily="34" charset="-120"/>
              </a:rPr>
              <a:t>The Challenge: AI Beyond the Sandbox</a:t>
            </a:r>
            <a:endParaRPr lang="en-US" sz="3550" dirty="0"/>
          </a:p>
        </p:txBody>
      </p:sp>
      <p:sp>
        <p:nvSpPr>
          <p:cNvPr id="4" name="Text 1"/>
          <p:cNvSpPr/>
          <p:nvPr/>
        </p:nvSpPr>
        <p:spPr>
          <a:xfrm>
            <a:off x="6280190" y="3763089"/>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Generative AI has rapidly evolved from research labs to powering mission-critical enterprise systems. As adoption accelerates, ensuring model trustworthiness and robustness becomes paramount. Organizations need continuous validation that their AI systems remain secure and aligned, especially when guardrails are enabled in production environments.</a:t>
            </a:r>
            <a:endParaRPr lang="en-US" sz="1750" dirty="0"/>
          </a:p>
        </p:txBody>
      </p:sp>
      <p:pic>
        <p:nvPicPr>
          <p:cNvPr id="6" name="Picture 5">
            <a:extLst>
              <a:ext uri="{FF2B5EF4-FFF2-40B4-BE49-F238E27FC236}">
                <a16:creationId xmlns:a16="http://schemas.microsoft.com/office/drawing/2014/main" id="{1B40E972-656C-1DA8-EFA6-91CF100987F5}"/>
              </a:ext>
            </a:extLst>
          </p:cNvPr>
          <p:cNvPicPr>
            <a:picLocks noChangeAspect="1"/>
          </p:cNvPicPr>
          <p:nvPr/>
        </p:nvPicPr>
        <p:blipFill>
          <a:blip r:embed="rId4"/>
          <a:stretch>
            <a:fillRect/>
          </a:stretch>
        </p:blipFill>
        <p:spPr>
          <a:xfrm>
            <a:off x="12001133" y="7715178"/>
            <a:ext cx="2629267" cy="51442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484126"/>
            <a:ext cx="9673828" cy="566976"/>
          </a:xfrm>
          <a:prstGeom prst="rect">
            <a:avLst/>
          </a:prstGeom>
          <a:noFill/>
          <a:ln/>
        </p:spPr>
        <p:txBody>
          <a:bodyPr wrap="none" lIns="0" tIns="0" rIns="0" bIns="0" rtlCol="0" anchor="t"/>
          <a:lstStyle/>
          <a:p>
            <a:pPr marL="0" indent="0" algn="l">
              <a:lnSpc>
                <a:spcPts val="4450"/>
              </a:lnSpc>
              <a:buNone/>
            </a:pPr>
            <a:r>
              <a:rPr lang="en-US" sz="3550" dirty="0">
                <a:solidFill>
                  <a:srgbClr val="EDEDE8"/>
                </a:solidFill>
                <a:latin typeface="Tomorrow Semi Bold" pitchFamily="34" charset="0"/>
                <a:ea typeface="Tomorrow Semi Bold" pitchFamily="34" charset="-122"/>
                <a:cs typeface="Tomorrow Semi Bold" pitchFamily="34" charset="-120"/>
              </a:rPr>
              <a:t>Strategic Partnership: IBM and HackerOne</a:t>
            </a:r>
            <a:endParaRPr lang="en-US" sz="3550" dirty="0"/>
          </a:p>
        </p:txBody>
      </p:sp>
      <p:sp>
        <p:nvSpPr>
          <p:cNvPr id="4" name="Text 1"/>
          <p:cNvSpPr/>
          <p:nvPr/>
        </p:nvSpPr>
        <p:spPr>
          <a:xfrm>
            <a:off x="793790" y="46180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DEDE8"/>
                </a:solidFill>
                <a:latin typeface="Tomorrow Semi Bold" pitchFamily="34" charset="0"/>
                <a:ea typeface="Tomorrow Semi Bold" pitchFamily="34" charset="-122"/>
                <a:cs typeface="Tomorrow Semi Bold" pitchFamily="34" charset="-120"/>
              </a:rPr>
              <a:t>Why HackerOne?</a:t>
            </a:r>
            <a:endParaRPr lang="en-US" sz="2200" dirty="0"/>
          </a:p>
        </p:txBody>
      </p:sp>
      <p:sp>
        <p:nvSpPr>
          <p:cNvPr id="5" name="Text 2"/>
          <p:cNvSpPr/>
          <p:nvPr/>
        </p:nvSpPr>
        <p:spPr>
          <a:xfrm>
            <a:off x="793790" y="5199221"/>
            <a:ext cx="6244709" cy="2177415"/>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HackerOne's global community of offensive cybersecurity researchers has a proven track record identifying vulnerabilities in real-world systems. Their expertise extends to edge cases, novel failure modes, and emerging attack patterns that traditional testing often misses.</a:t>
            </a:r>
            <a:endParaRPr lang="en-US" sz="1750" dirty="0"/>
          </a:p>
        </p:txBody>
      </p:sp>
      <p:sp>
        <p:nvSpPr>
          <p:cNvPr id="6" name="Text 3"/>
          <p:cNvSpPr/>
          <p:nvPr/>
        </p:nvSpPr>
        <p:spPr>
          <a:xfrm>
            <a:off x="7599521" y="46180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DEDE8"/>
                </a:solidFill>
                <a:latin typeface="Tomorrow Semi Bold" pitchFamily="34" charset="0"/>
                <a:ea typeface="Tomorrow Semi Bold" pitchFamily="34" charset="-122"/>
                <a:cs typeface="Tomorrow Semi Bold" pitchFamily="34" charset="-120"/>
              </a:rPr>
              <a:t>Joint Mission</a:t>
            </a:r>
            <a:endParaRPr lang="en-US" sz="2200" dirty="0"/>
          </a:p>
        </p:txBody>
      </p:sp>
      <p:sp>
        <p:nvSpPr>
          <p:cNvPr id="7" name="Text 4"/>
          <p:cNvSpPr/>
          <p:nvPr/>
        </p:nvSpPr>
        <p:spPr>
          <a:xfrm>
            <a:off x="7599521" y="5199221"/>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This partnership combines IBM Research's AI safety expertise with HackerOne's red-teaming capabilities. Together, they're advancing the frontier of adversarial AI testing, probing weaknesses before they become security incidents in production.</a:t>
            </a:r>
            <a:endParaRPr lang="en-US" sz="1750" dirty="0"/>
          </a:p>
        </p:txBody>
      </p:sp>
      <p:pic>
        <p:nvPicPr>
          <p:cNvPr id="9" name="Picture 8">
            <a:extLst>
              <a:ext uri="{FF2B5EF4-FFF2-40B4-BE49-F238E27FC236}">
                <a16:creationId xmlns:a16="http://schemas.microsoft.com/office/drawing/2014/main" id="{E0FC261C-286A-B843-10B7-D929C6CE9689}"/>
              </a:ext>
            </a:extLst>
          </p:cNvPr>
          <p:cNvPicPr>
            <a:picLocks noChangeAspect="1"/>
          </p:cNvPicPr>
          <p:nvPr/>
        </p:nvPicPr>
        <p:blipFill>
          <a:blip r:embed="rId4"/>
          <a:stretch>
            <a:fillRect/>
          </a:stretch>
        </p:blipFill>
        <p:spPr>
          <a:xfrm>
            <a:off x="12001133" y="7647431"/>
            <a:ext cx="2629267" cy="51442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225159"/>
            <a:ext cx="6315194" cy="566976"/>
          </a:xfrm>
          <a:prstGeom prst="rect">
            <a:avLst/>
          </a:prstGeom>
          <a:noFill/>
          <a:ln/>
        </p:spPr>
        <p:txBody>
          <a:bodyPr wrap="none" lIns="0" tIns="0" rIns="0" bIns="0" rtlCol="0" anchor="t"/>
          <a:lstStyle/>
          <a:p>
            <a:pPr marL="0" indent="0" algn="l">
              <a:lnSpc>
                <a:spcPts val="4450"/>
              </a:lnSpc>
              <a:buNone/>
            </a:pPr>
            <a:r>
              <a:rPr lang="en-US" sz="3550" dirty="0">
                <a:solidFill>
                  <a:srgbClr val="EDEDE8"/>
                </a:solidFill>
                <a:latin typeface="Tomorrow Semi Bold" pitchFamily="34" charset="0"/>
                <a:ea typeface="Tomorrow Semi Bold" pitchFamily="34" charset="-122"/>
                <a:cs typeface="Tomorrow Semi Bold" pitchFamily="34" charset="-120"/>
              </a:rPr>
              <a:t>Program Structure &amp; Scope</a:t>
            </a:r>
            <a:endParaRPr lang="en-US" sz="3550" dirty="0"/>
          </a:p>
        </p:txBody>
      </p:sp>
      <p:sp>
        <p:nvSpPr>
          <p:cNvPr id="3" name="Shape 1"/>
          <p:cNvSpPr/>
          <p:nvPr/>
        </p:nvSpPr>
        <p:spPr>
          <a:xfrm>
            <a:off x="793790" y="3245763"/>
            <a:ext cx="4196358" cy="2758559"/>
          </a:xfrm>
          <a:prstGeom prst="roundRect">
            <a:avLst>
              <a:gd name="adj" fmla="val 1233"/>
            </a:avLst>
          </a:prstGeom>
          <a:solidFill>
            <a:srgbClr val="3C3C3A"/>
          </a:solidFill>
          <a:ln/>
        </p:spPr>
        <p:txBody>
          <a:bodyPr/>
          <a:lstStyle/>
          <a:p>
            <a:endParaRPr lang="en-IN"/>
          </a:p>
        </p:txBody>
      </p:sp>
      <p:sp>
        <p:nvSpPr>
          <p:cNvPr id="4" name="Text 2"/>
          <p:cNvSpPr/>
          <p:nvPr/>
        </p:nvSpPr>
        <p:spPr>
          <a:xfrm>
            <a:off x="1020604" y="34725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Semi Bold" pitchFamily="34" charset="0"/>
                <a:ea typeface="Tomorrow Semi Bold" pitchFamily="34" charset="-122"/>
                <a:cs typeface="Tomorrow Semi Bold" pitchFamily="34" charset="-120"/>
              </a:rPr>
              <a:t>Bounty Pool</a:t>
            </a:r>
            <a:endParaRPr lang="en-US" sz="2200" dirty="0"/>
          </a:p>
        </p:txBody>
      </p:sp>
      <p:sp>
        <p:nvSpPr>
          <p:cNvPr id="5" name="Text 3"/>
          <p:cNvSpPr/>
          <p:nvPr/>
        </p:nvSpPr>
        <p:spPr>
          <a:xfrm>
            <a:off x="1020604" y="3962995"/>
            <a:ext cx="3742730" cy="1814513"/>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Up to $100,000 in total rewards available, distributed based on vulnerability severity and impact in enterprise-like deployment scenarios.</a:t>
            </a:r>
            <a:endParaRPr lang="en-US" sz="1750" dirty="0"/>
          </a:p>
        </p:txBody>
      </p:sp>
      <p:sp>
        <p:nvSpPr>
          <p:cNvPr id="6" name="Shape 4"/>
          <p:cNvSpPr/>
          <p:nvPr/>
        </p:nvSpPr>
        <p:spPr>
          <a:xfrm>
            <a:off x="5216962" y="3245763"/>
            <a:ext cx="4196358" cy="2758559"/>
          </a:xfrm>
          <a:prstGeom prst="roundRect">
            <a:avLst>
              <a:gd name="adj" fmla="val 1233"/>
            </a:avLst>
          </a:prstGeom>
          <a:solidFill>
            <a:srgbClr val="3C3C3A"/>
          </a:solidFill>
          <a:ln/>
        </p:spPr>
        <p:txBody>
          <a:bodyPr/>
          <a:lstStyle/>
          <a:p>
            <a:endParaRPr lang="en-IN"/>
          </a:p>
        </p:txBody>
      </p:sp>
      <p:sp>
        <p:nvSpPr>
          <p:cNvPr id="7" name="Text 5"/>
          <p:cNvSpPr/>
          <p:nvPr/>
        </p:nvSpPr>
        <p:spPr>
          <a:xfrm>
            <a:off x="5443776" y="3472577"/>
            <a:ext cx="3473291"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Semi Bold" pitchFamily="34" charset="0"/>
                <a:ea typeface="Tomorrow Semi Bold" pitchFamily="34" charset="-122"/>
                <a:cs typeface="Tomorrow Semi Bold" pitchFamily="34" charset="-120"/>
              </a:rPr>
              <a:t>Target: Granite Guardian</a:t>
            </a:r>
            <a:endParaRPr lang="en-US" sz="2200" dirty="0"/>
          </a:p>
        </p:txBody>
      </p:sp>
      <p:sp>
        <p:nvSpPr>
          <p:cNvPr id="8" name="Text 6"/>
          <p:cNvSpPr/>
          <p:nvPr/>
        </p:nvSpPr>
        <p:spPr>
          <a:xfrm>
            <a:off x="5443776" y="3962995"/>
            <a:ext cx="3742730" cy="1814513"/>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Program launches with Granite Guardian, an open-source guardrail system designed to run alongside foundation models as a software firewall for AI.</a:t>
            </a:r>
            <a:endParaRPr lang="en-US" sz="1750" dirty="0"/>
          </a:p>
        </p:txBody>
      </p:sp>
      <p:sp>
        <p:nvSpPr>
          <p:cNvPr id="9" name="Shape 7"/>
          <p:cNvSpPr/>
          <p:nvPr/>
        </p:nvSpPr>
        <p:spPr>
          <a:xfrm>
            <a:off x="9640133" y="3245763"/>
            <a:ext cx="4196358" cy="2758559"/>
          </a:xfrm>
          <a:prstGeom prst="roundRect">
            <a:avLst>
              <a:gd name="adj" fmla="val 1233"/>
            </a:avLst>
          </a:prstGeom>
          <a:solidFill>
            <a:srgbClr val="3C3C3A"/>
          </a:solidFill>
          <a:ln/>
        </p:spPr>
        <p:txBody>
          <a:bodyPr/>
          <a:lstStyle/>
          <a:p>
            <a:endParaRPr lang="en-IN"/>
          </a:p>
        </p:txBody>
      </p:sp>
      <p:sp>
        <p:nvSpPr>
          <p:cNvPr id="10" name="Text 8"/>
          <p:cNvSpPr/>
          <p:nvPr/>
        </p:nvSpPr>
        <p:spPr>
          <a:xfrm>
            <a:off x="9866948" y="34725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Semi Bold" pitchFamily="34" charset="0"/>
                <a:ea typeface="Tomorrow Semi Bold" pitchFamily="34" charset="-122"/>
                <a:cs typeface="Tomorrow Semi Bold" pitchFamily="34" charset="-120"/>
              </a:rPr>
              <a:t>Scope Evolution</a:t>
            </a:r>
            <a:endParaRPr lang="en-US" sz="2200" dirty="0"/>
          </a:p>
        </p:txBody>
      </p:sp>
      <p:sp>
        <p:nvSpPr>
          <p:cNvPr id="11" name="Text 9"/>
          <p:cNvSpPr/>
          <p:nvPr/>
        </p:nvSpPr>
        <p:spPr>
          <a:xfrm>
            <a:off x="9866948" y="3962995"/>
            <a:ext cx="3742730" cy="1814513"/>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In-scope activities may evolve over time as new attack vectors emerge and program insights deepen the understanding of AI security challenges.</a:t>
            </a:r>
            <a:endParaRPr lang="en-US" sz="1750" dirty="0"/>
          </a:p>
        </p:txBody>
      </p:sp>
      <p:pic>
        <p:nvPicPr>
          <p:cNvPr id="13" name="Picture 12">
            <a:extLst>
              <a:ext uri="{FF2B5EF4-FFF2-40B4-BE49-F238E27FC236}">
                <a16:creationId xmlns:a16="http://schemas.microsoft.com/office/drawing/2014/main" id="{AB393FF6-E492-C6F2-E232-1D3D551F364B}"/>
              </a:ext>
            </a:extLst>
          </p:cNvPr>
          <p:cNvPicPr>
            <a:picLocks noChangeAspect="1"/>
          </p:cNvPicPr>
          <p:nvPr/>
        </p:nvPicPr>
        <p:blipFill>
          <a:blip r:embed="rId3"/>
          <a:stretch>
            <a:fillRect/>
          </a:stretch>
        </p:blipFill>
        <p:spPr>
          <a:xfrm>
            <a:off x="12001133" y="7715178"/>
            <a:ext cx="2629267" cy="51442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288977"/>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EDEDE8"/>
                </a:solidFill>
                <a:latin typeface="Tomorrow Semi Bold" pitchFamily="34" charset="0"/>
                <a:ea typeface="Tomorrow Semi Bold" pitchFamily="34" charset="-122"/>
                <a:cs typeface="Tomorrow Semi Bold" pitchFamily="34" charset="-120"/>
              </a:rPr>
              <a:t>The Real Challenge: Enterprise-Grade Attack Scenarios</a:t>
            </a:r>
            <a:endParaRPr lang="en-US" sz="3550" dirty="0"/>
          </a:p>
        </p:txBody>
      </p:sp>
      <p:sp>
        <p:nvSpPr>
          <p:cNvPr id="4" name="Text 1"/>
          <p:cNvSpPr/>
          <p:nvPr/>
        </p:nvSpPr>
        <p:spPr>
          <a:xfrm>
            <a:off x="793790" y="3763089"/>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Researchers aren't tasked with simple sandboxed jailbreaks—they're hunting for vulnerabilities that persist when guardrails are fully operational and deployed as intended. The goal is to discover disconnects between how IBM architects Granite deployment and how attackers might circumvent safeguards in real enterprise settings.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75322"/>
          </a:xfrm>
          <a:prstGeom prst="rect">
            <a:avLst/>
          </a:prstGeom>
        </p:spPr>
      </p:pic>
      <p:sp>
        <p:nvSpPr>
          <p:cNvPr id="3" name="Text 0"/>
          <p:cNvSpPr/>
          <p:nvPr/>
        </p:nvSpPr>
        <p:spPr>
          <a:xfrm>
            <a:off x="721043" y="3472577"/>
            <a:ext cx="6183511" cy="515064"/>
          </a:xfrm>
          <a:prstGeom prst="rect">
            <a:avLst/>
          </a:prstGeom>
          <a:noFill/>
          <a:ln/>
        </p:spPr>
        <p:txBody>
          <a:bodyPr wrap="none" lIns="0" tIns="0" rIns="0" bIns="0" rtlCol="0" anchor="t"/>
          <a:lstStyle/>
          <a:p>
            <a:pPr marL="0" indent="0" algn="l">
              <a:lnSpc>
                <a:spcPts val="4050"/>
              </a:lnSpc>
              <a:buNone/>
            </a:pPr>
            <a:r>
              <a:rPr lang="en-US" sz="3200" dirty="0">
                <a:solidFill>
                  <a:srgbClr val="EDEDE8"/>
                </a:solidFill>
                <a:latin typeface="Tomorrow Semi Bold" pitchFamily="34" charset="0"/>
                <a:ea typeface="Tomorrow Semi Bold" pitchFamily="34" charset="-122"/>
                <a:cs typeface="Tomorrow Semi Bold" pitchFamily="34" charset="-120"/>
              </a:rPr>
              <a:t>Granite's Security Foundation</a:t>
            </a:r>
            <a:endParaRPr lang="en-US" sz="3200" dirty="0"/>
          </a:p>
        </p:txBody>
      </p:sp>
      <p:sp>
        <p:nvSpPr>
          <p:cNvPr id="4" name="Text 1"/>
          <p:cNvSpPr/>
          <p:nvPr/>
        </p:nvSpPr>
        <p:spPr>
          <a:xfrm>
            <a:off x="721043" y="4399598"/>
            <a:ext cx="6465332" cy="679847"/>
          </a:xfrm>
          <a:prstGeom prst="rect">
            <a:avLst/>
          </a:prstGeom>
          <a:noFill/>
          <a:ln/>
        </p:spPr>
        <p:txBody>
          <a:bodyPr wrap="none" lIns="0" tIns="0" rIns="0" bIns="0" rtlCol="0" anchor="t"/>
          <a:lstStyle/>
          <a:p>
            <a:pPr marL="0" indent="0" algn="ctr">
              <a:lnSpc>
                <a:spcPts val="5350"/>
              </a:lnSpc>
              <a:buNone/>
            </a:pPr>
            <a:r>
              <a:rPr lang="en-US" sz="5350" dirty="0">
                <a:solidFill>
                  <a:srgbClr val="C9C9C0"/>
                </a:solidFill>
                <a:latin typeface="Tomorrow Semi Bold" pitchFamily="34" charset="0"/>
                <a:ea typeface="Tomorrow Semi Bold" pitchFamily="34" charset="-122"/>
                <a:cs typeface="Tomorrow Semi Bold" pitchFamily="34" charset="-120"/>
              </a:rPr>
              <a:t>6</a:t>
            </a:r>
            <a:endParaRPr lang="en-US" sz="5350" dirty="0"/>
          </a:p>
        </p:txBody>
      </p:sp>
      <p:sp>
        <p:nvSpPr>
          <p:cNvPr id="5" name="Text 2"/>
          <p:cNvSpPr/>
          <p:nvPr/>
        </p:nvSpPr>
        <p:spPr>
          <a:xfrm>
            <a:off x="2242542" y="5336858"/>
            <a:ext cx="3422333" cy="321826"/>
          </a:xfrm>
          <a:prstGeom prst="rect">
            <a:avLst/>
          </a:prstGeom>
          <a:noFill/>
          <a:ln/>
        </p:spPr>
        <p:txBody>
          <a:bodyPr wrap="none" lIns="0" tIns="0" rIns="0" bIns="0" rtlCol="0" anchor="t"/>
          <a:lstStyle/>
          <a:p>
            <a:pPr marL="0" indent="0" algn="ctr">
              <a:lnSpc>
                <a:spcPts val="2500"/>
              </a:lnSpc>
              <a:buNone/>
            </a:pPr>
            <a:r>
              <a:rPr lang="en-US" sz="2000" dirty="0">
                <a:solidFill>
                  <a:srgbClr val="C9C9C0"/>
                </a:solidFill>
                <a:latin typeface="Tomorrow Semi Bold" pitchFamily="34" charset="0"/>
                <a:ea typeface="Tomorrow Semi Bold" pitchFamily="34" charset="-122"/>
                <a:cs typeface="Tomorrow Semi Bold" pitchFamily="34" charset="-120"/>
              </a:rPr>
              <a:t>GuardBench Top Positions</a:t>
            </a:r>
            <a:endParaRPr lang="en-US" sz="2000" dirty="0"/>
          </a:p>
        </p:txBody>
      </p:sp>
      <p:sp>
        <p:nvSpPr>
          <p:cNvPr id="6" name="Text 3"/>
          <p:cNvSpPr/>
          <p:nvPr/>
        </p:nvSpPr>
        <p:spPr>
          <a:xfrm>
            <a:off x="721043" y="5782270"/>
            <a:ext cx="6465332" cy="659130"/>
          </a:xfrm>
          <a:prstGeom prst="rect">
            <a:avLst/>
          </a:prstGeom>
          <a:noFill/>
          <a:ln/>
        </p:spPr>
        <p:txBody>
          <a:bodyPr wrap="square" lIns="0" tIns="0" rIns="0" bIns="0" rtlCol="0" anchor="t"/>
          <a:lstStyle/>
          <a:p>
            <a:pPr marL="0" indent="0" algn="ctr">
              <a:lnSpc>
                <a:spcPts val="2550"/>
              </a:lnSpc>
              <a:buNone/>
            </a:pPr>
            <a:r>
              <a:rPr lang="en-US" sz="1600" dirty="0">
                <a:solidFill>
                  <a:srgbClr val="C9C9C0"/>
                </a:solidFill>
                <a:latin typeface="Tomorrow" pitchFamily="34" charset="0"/>
                <a:ea typeface="Tomorrow" pitchFamily="34" charset="-122"/>
                <a:cs typeface="Tomorrow" pitchFamily="34" charset="-120"/>
              </a:rPr>
              <a:t>Granite Guardian holds 6 of the top 10 spots for detecting harmful content and jailbreak attempts</a:t>
            </a:r>
            <a:endParaRPr lang="en-US" sz="1600" dirty="0"/>
          </a:p>
        </p:txBody>
      </p:sp>
      <p:sp>
        <p:nvSpPr>
          <p:cNvPr id="7" name="Text 4"/>
          <p:cNvSpPr/>
          <p:nvPr/>
        </p:nvSpPr>
        <p:spPr>
          <a:xfrm>
            <a:off x="7443907" y="4399598"/>
            <a:ext cx="6465451" cy="679847"/>
          </a:xfrm>
          <a:prstGeom prst="rect">
            <a:avLst/>
          </a:prstGeom>
          <a:noFill/>
          <a:ln/>
        </p:spPr>
        <p:txBody>
          <a:bodyPr wrap="none" lIns="0" tIns="0" rIns="0" bIns="0" rtlCol="0" anchor="t"/>
          <a:lstStyle/>
          <a:p>
            <a:pPr marL="0" indent="0" algn="ctr">
              <a:lnSpc>
                <a:spcPts val="5350"/>
              </a:lnSpc>
              <a:buNone/>
            </a:pPr>
            <a:r>
              <a:rPr lang="en-US" sz="5350" dirty="0">
                <a:solidFill>
                  <a:srgbClr val="C9C9C0"/>
                </a:solidFill>
                <a:latin typeface="Tomorrow Semi Bold" pitchFamily="34" charset="0"/>
                <a:ea typeface="Tomorrow Semi Bold" pitchFamily="34" charset="-122"/>
                <a:cs typeface="Tomorrow Semi Bold" pitchFamily="34" charset="-120"/>
              </a:rPr>
              <a:t>0.03%</a:t>
            </a:r>
            <a:endParaRPr lang="en-US" sz="5350" dirty="0"/>
          </a:p>
        </p:txBody>
      </p:sp>
      <p:sp>
        <p:nvSpPr>
          <p:cNvPr id="8" name="Text 5"/>
          <p:cNvSpPr/>
          <p:nvPr/>
        </p:nvSpPr>
        <p:spPr>
          <a:xfrm>
            <a:off x="8930759" y="5336858"/>
            <a:ext cx="3491627" cy="321826"/>
          </a:xfrm>
          <a:prstGeom prst="rect">
            <a:avLst/>
          </a:prstGeom>
          <a:noFill/>
          <a:ln/>
        </p:spPr>
        <p:txBody>
          <a:bodyPr wrap="none" lIns="0" tIns="0" rIns="0" bIns="0" rtlCol="0" anchor="t"/>
          <a:lstStyle/>
          <a:p>
            <a:pPr marL="0" indent="0" algn="ctr">
              <a:lnSpc>
                <a:spcPts val="2500"/>
              </a:lnSpc>
              <a:buNone/>
            </a:pPr>
            <a:r>
              <a:rPr lang="en-US" sz="2000" dirty="0">
                <a:solidFill>
                  <a:srgbClr val="C9C9C0"/>
                </a:solidFill>
                <a:latin typeface="Tomorrow Semi Bold" pitchFamily="34" charset="0"/>
                <a:ea typeface="Tomorrow Semi Bold" pitchFamily="34" charset="-122"/>
                <a:cs typeface="Tomorrow Semi Bold" pitchFamily="34" charset="-120"/>
              </a:rPr>
              <a:t>HarmBench Jailbreak Rate</a:t>
            </a:r>
            <a:endParaRPr lang="en-US" sz="2000" dirty="0"/>
          </a:p>
        </p:txBody>
      </p:sp>
      <p:sp>
        <p:nvSpPr>
          <p:cNvPr id="9" name="Text 6"/>
          <p:cNvSpPr/>
          <p:nvPr/>
        </p:nvSpPr>
        <p:spPr>
          <a:xfrm>
            <a:off x="7443907" y="5782270"/>
            <a:ext cx="6465451" cy="659130"/>
          </a:xfrm>
          <a:prstGeom prst="rect">
            <a:avLst/>
          </a:prstGeom>
          <a:noFill/>
          <a:ln/>
        </p:spPr>
        <p:txBody>
          <a:bodyPr wrap="square" lIns="0" tIns="0" rIns="0" bIns="0" rtlCol="0" anchor="t"/>
          <a:lstStyle/>
          <a:p>
            <a:pPr marL="0" indent="0" algn="ctr">
              <a:lnSpc>
                <a:spcPts val="2550"/>
              </a:lnSpc>
              <a:buNone/>
            </a:pPr>
            <a:r>
              <a:rPr lang="en-US" sz="1600" dirty="0">
                <a:solidFill>
                  <a:srgbClr val="C9C9C0"/>
                </a:solidFill>
                <a:latin typeface="Tomorrow" pitchFamily="34" charset="0"/>
                <a:ea typeface="Tomorrow" pitchFamily="34" charset="-122"/>
                <a:cs typeface="Tomorrow" pitchFamily="34" charset="-120"/>
              </a:rPr>
              <a:t>Combined Granite LLM + Guardian achieves only 0.03% jailbreak success rate on standard red-teaming frameworks</a:t>
            </a:r>
            <a:endParaRPr lang="en-US" sz="1600" dirty="0"/>
          </a:p>
        </p:txBody>
      </p:sp>
      <p:sp>
        <p:nvSpPr>
          <p:cNvPr id="10" name="Text 7"/>
          <p:cNvSpPr/>
          <p:nvPr/>
        </p:nvSpPr>
        <p:spPr>
          <a:xfrm>
            <a:off x="721043" y="6673096"/>
            <a:ext cx="13188315" cy="659130"/>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These benchmarks demonstrate that Granite already represents one of the most robust open-source model families available. The bug bounty program aims to push past these benchmarks and stress-test real-world deployment scenarios.</a:t>
            </a:r>
            <a:endParaRPr lang="en-US" sz="1600" dirty="0"/>
          </a:p>
        </p:txBody>
      </p:sp>
      <p:pic>
        <p:nvPicPr>
          <p:cNvPr id="12" name="Picture 11">
            <a:extLst>
              <a:ext uri="{FF2B5EF4-FFF2-40B4-BE49-F238E27FC236}">
                <a16:creationId xmlns:a16="http://schemas.microsoft.com/office/drawing/2014/main" id="{670BB1E8-99BF-F201-EF2E-EF8D7F69B21B}"/>
              </a:ext>
            </a:extLst>
          </p:cNvPr>
          <p:cNvPicPr>
            <a:picLocks noChangeAspect="1"/>
          </p:cNvPicPr>
          <p:nvPr/>
        </p:nvPicPr>
        <p:blipFill>
          <a:blip r:embed="rId4"/>
          <a:stretch>
            <a:fillRect/>
          </a:stretch>
        </p:blipFill>
        <p:spPr>
          <a:xfrm>
            <a:off x="12001133" y="7715178"/>
            <a:ext cx="2629267" cy="51442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12532"/>
            <a:ext cx="7639407" cy="566976"/>
          </a:xfrm>
          <a:prstGeom prst="rect">
            <a:avLst/>
          </a:prstGeom>
          <a:noFill/>
          <a:ln/>
        </p:spPr>
        <p:txBody>
          <a:bodyPr wrap="none" lIns="0" tIns="0" rIns="0" bIns="0" rtlCol="0" anchor="t"/>
          <a:lstStyle/>
          <a:p>
            <a:pPr marL="0" indent="0" algn="l">
              <a:lnSpc>
                <a:spcPts val="4450"/>
              </a:lnSpc>
              <a:buNone/>
            </a:pPr>
            <a:r>
              <a:rPr lang="en-US" sz="3550" dirty="0">
                <a:solidFill>
                  <a:srgbClr val="EDEDE8"/>
                </a:solidFill>
                <a:latin typeface="Tomorrow Semi Bold" pitchFamily="34" charset="0"/>
                <a:ea typeface="Tomorrow Semi Bold" pitchFamily="34" charset="-122"/>
                <a:cs typeface="Tomorrow Semi Bold" pitchFamily="34" charset="-120"/>
              </a:rPr>
              <a:t>How Findings Strengthen Granite</a:t>
            </a:r>
            <a:endParaRPr lang="en-US" sz="3550" dirty="0"/>
          </a:p>
        </p:txBody>
      </p:sp>
      <p:sp>
        <p:nvSpPr>
          <p:cNvPr id="3" name="Text 1"/>
          <p:cNvSpPr/>
          <p:nvPr/>
        </p:nvSpPr>
        <p:spPr>
          <a:xfrm>
            <a:off x="793790" y="223313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9C9C0"/>
                </a:solidFill>
                <a:latin typeface="Tomorrow Light" pitchFamily="34" charset="0"/>
                <a:ea typeface="Tomorrow Light" pitchFamily="34" charset="-122"/>
                <a:cs typeface="Tomorrow Light" pitchFamily="34" charset="-120"/>
              </a:rPr>
              <a:t>01</a:t>
            </a:r>
            <a:endParaRPr lang="en-US" sz="1750" dirty="0"/>
          </a:p>
        </p:txBody>
      </p:sp>
      <p:sp>
        <p:nvSpPr>
          <p:cNvPr id="4" name="Shape 2"/>
          <p:cNvSpPr/>
          <p:nvPr/>
        </p:nvSpPr>
        <p:spPr>
          <a:xfrm>
            <a:off x="793790" y="2588181"/>
            <a:ext cx="6407944" cy="30480"/>
          </a:xfrm>
          <a:prstGeom prst="rect">
            <a:avLst/>
          </a:prstGeom>
          <a:solidFill>
            <a:srgbClr val="E1E1DF"/>
          </a:solidFill>
          <a:ln/>
        </p:spPr>
        <p:txBody>
          <a:bodyPr/>
          <a:lstStyle/>
          <a:p>
            <a:endParaRPr lang="en-IN"/>
          </a:p>
        </p:txBody>
      </p:sp>
      <p:sp>
        <p:nvSpPr>
          <p:cNvPr id="5" name="Text 3"/>
          <p:cNvSpPr/>
          <p:nvPr/>
        </p:nvSpPr>
        <p:spPr>
          <a:xfrm>
            <a:off x="793790" y="2762488"/>
            <a:ext cx="5273516"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Semi Bold" pitchFamily="34" charset="0"/>
                <a:ea typeface="Tomorrow Semi Bold" pitchFamily="34" charset="-122"/>
                <a:cs typeface="Tomorrow Semi Bold" pitchFamily="34" charset="-120"/>
              </a:rPr>
              <a:t>Researchers Discover Vulnerabilities</a:t>
            </a:r>
            <a:endParaRPr lang="en-US" sz="2200" dirty="0"/>
          </a:p>
        </p:txBody>
      </p:sp>
      <p:sp>
        <p:nvSpPr>
          <p:cNvPr id="6" name="Text 4"/>
          <p:cNvSpPr/>
          <p:nvPr/>
        </p:nvSpPr>
        <p:spPr>
          <a:xfrm>
            <a:off x="793790" y="3252907"/>
            <a:ext cx="6407944" cy="1088708"/>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Security experts identify adversarial attacks and jailbreak techniques against Granite in enterprise-like conditions with guardrails enabled.</a:t>
            </a:r>
            <a:endParaRPr lang="en-US" sz="1750" dirty="0"/>
          </a:p>
        </p:txBody>
      </p:sp>
      <p:sp>
        <p:nvSpPr>
          <p:cNvPr id="7" name="Text 5"/>
          <p:cNvSpPr/>
          <p:nvPr/>
        </p:nvSpPr>
        <p:spPr>
          <a:xfrm>
            <a:off x="7428548" y="223313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9C9C0"/>
                </a:solidFill>
                <a:latin typeface="Tomorrow Light" pitchFamily="34" charset="0"/>
                <a:ea typeface="Tomorrow Light" pitchFamily="34" charset="-122"/>
                <a:cs typeface="Tomorrow Light" pitchFamily="34" charset="-120"/>
              </a:rPr>
              <a:t>02</a:t>
            </a:r>
            <a:endParaRPr lang="en-US" sz="1750" dirty="0"/>
          </a:p>
        </p:txBody>
      </p:sp>
      <p:sp>
        <p:nvSpPr>
          <p:cNvPr id="8" name="Shape 6"/>
          <p:cNvSpPr/>
          <p:nvPr/>
        </p:nvSpPr>
        <p:spPr>
          <a:xfrm>
            <a:off x="7428548" y="2588181"/>
            <a:ext cx="6408063" cy="30480"/>
          </a:xfrm>
          <a:prstGeom prst="rect">
            <a:avLst/>
          </a:prstGeom>
          <a:solidFill>
            <a:srgbClr val="E1E1DF"/>
          </a:solidFill>
          <a:ln/>
        </p:spPr>
        <p:txBody>
          <a:bodyPr/>
          <a:lstStyle/>
          <a:p>
            <a:endParaRPr lang="en-IN"/>
          </a:p>
        </p:txBody>
      </p:sp>
      <p:sp>
        <p:nvSpPr>
          <p:cNvPr id="9" name="Text 7"/>
          <p:cNvSpPr/>
          <p:nvPr/>
        </p:nvSpPr>
        <p:spPr>
          <a:xfrm>
            <a:off x="7428548" y="2762488"/>
            <a:ext cx="4526280"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Semi Bold" pitchFamily="34" charset="0"/>
                <a:ea typeface="Tomorrow Semi Bold" pitchFamily="34" charset="-122"/>
                <a:cs typeface="Tomorrow Semi Bold" pitchFamily="34" charset="-120"/>
              </a:rPr>
              <a:t>IBM Research Analyzes Results</a:t>
            </a:r>
            <a:endParaRPr lang="en-US" sz="2200" dirty="0"/>
          </a:p>
        </p:txBody>
      </p:sp>
      <p:sp>
        <p:nvSpPr>
          <p:cNvPr id="10" name="Text 8"/>
          <p:cNvSpPr/>
          <p:nvPr/>
        </p:nvSpPr>
        <p:spPr>
          <a:xfrm>
            <a:off x="7428548" y="3252907"/>
            <a:ext cx="6408063" cy="725805"/>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AI safety, security, and governance experts monitor reports and classify attack patterns and model failures.</a:t>
            </a:r>
            <a:endParaRPr lang="en-US" sz="1750" dirty="0"/>
          </a:p>
        </p:txBody>
      </p:sp>
      <p:sp>
        <p:nvSpPr>
          <p:cNvPr id="11" name="Text 9"/>
          <p:cNvSpPr/>
          <p:nvPr/>
        </p:nvSpPr>
        <p:spPr>
          <a:xfrm>
            <a:off x="793790" y="4738449"/>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9C9C0"/>
                </a:solidFill>
                <a:latin typeface="Tomorrow Light" pitchFamily="34" charset="0"/>
                <a:ea typeface="Tomorrow Light" pitchFamily="34" charset="-122"/>
                <a:cs typeface="Tomorrow Light" pitchFamily="34" charset="-120"/>
              </a:rPr>
              <a:t>03</a:t>
            </a:r>
            <a:endParaRPr lang="en-US" sz="1750" dirty="0"/>
          </a:p>
        </p:txBody>
      </p:sp>
      <p:sp>
        <p:nvSpPr>
          <p:cNvPr id="12" name="Shape 10"/>
          <p:cNvSpPr/>
          <p:nvPr/>
        </p:nvSpPr>
        <p:spPr>
          <a:xfrm>
            <a:off x="793790" y="5093494"/>
            <a:ext cx="6407944" cy="30480"/>
          </a:xfrm>
          <a:prstGeom prst="rect">
            <a:avLst/>
          </a:prstGeom>
          <a:solidFill>
            <a:srgbClr val="E1E1DF"/>
          </a:solidFill>
          <a:ln/>
        </p:spPr>
        <p:txBody>
          <a:bodyPr/>
          <a:lstStyle/>
          <a:p>
            <a:endParaRPr lang="en-IN"/>
          </a:p>
        </p:txBody>
      </p:sp>
      <p:sp>
        <p:nvSpPr>
          <p:cNvPr id="13" name="Text 11"/>
          <p:cNvSpPr/>
          <p:nvPr/>
        </p:nvSpPr>
        <p:spPr>
          <a:xfrm>
            <a:off x="793790" y="5267801"/>
            <a:ext cx="3754993"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Semi Bold" pitchFamily="34" charset="0"/>
                <a:ea typeface="Tomorrow Semi Bold" pitchFamily="34" charset="-122"/>
                <a:cs typeface="Tomorrow Semi Bold" pitchFamily="34" charset="-120"/>
              </a:rPr>
              <a:t>Synthetic Data Generation</a:t>
            </a:r>
            <a:endParaRPr lang="en-US" sz="2200" dirty="0"/>
          </a:p>
        </p:txBody>
      </p:sp>
      <p:sp>
        <p:nvSpPr>
          <p:cNvPr id="14" name="Text 12"/>
          <p:cNvSpPr/>
          <p:nvPr/>
        </p:nvSpPr>
        <p:spPr>
          <a:xfrm>
            <a:off x="793790" y="5758220"/>
            <a:ext cx="6407944" cy="725805"/>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Findings are transformed into synthetic training data for model alignment and robustness improvement.</a:t>
            </a:r>
            <a:endParaRPr lang="en-US" sz="1750" dirty="0"/>
          </a:p>
        </p:txBody>
      </p:sp>
      <p:sp>
        <p:nvSpPr>
          <p:cNvPr id="15" name="Text 13"/>
          <p:cNvSpPr/>
          <p:nvPr/>
        </p:nvSpPr>
        <p:spPr>
          <a:xfrm>
            <a:off x="7428548" y="4738449"/>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C9C9C0"/>
                </a:solidFill>
                <a:latin typeface="Tomorrow Light" pitchFamily="34" charset="0"/>
                <a:ea typeface="Tomorrow Light" pitchFamily="34" charset="-122"/>
                <a:cs typeface="Tomorrow Light" pitchFamily="34" charset="-120"/>
              </a:rPr>
              <a:t>04</a:t>
            </a:r>
            <a:endParaRPr lang="en-US" sz="1750" dirty="0"/>
          </a:p>
        </p:txBody>
      </p:sp>
      <p:sp>
        <p:nvSpPr>
          <p:cNvPr id="16" name="Shape 14"/>
          <p:cNvSpPr/>
          <p:nvPr/>
        </p:nvSpPr>
        <p:spPr>
          <a:xfrm>
            <a:off x="7428548" y="5093494"/>
            <a:ext cx="6408063" cy="30480"/>
          </a:xfrm>
          <a:prstGeom prst="rect">
            <a:avLst/>
          </a:prstGeom>
          <a:solidFill>
            <a:srgbClr val="E1E1DF"/>
          </a:solidFill>
          <a:ln/>
        </p:spPr>
        <p:txBody>
          <a:bodyPr/>
          <a:lstStyle/>
          <a:p>
            <a:endParaRPr lang="en-IN"/>
          </a:p>
        </p:txBody>
      </p:sp>
      <p:sp>
        <p:nvSpPr>
          <p:cNvPr id="17" name="Text 15"/>
          <p:cNvSpPr/>
          <p:nvPr/>
        </p:nvSpPr>
        <p:spPr>
          <a:xfrm>
            <a:off x="7428548" y="5267801"/>
            <a:ext cx="3797260" cy="354330"/>
          </a:xfrm>
          <a:prstGeom prst="rect">
            <a:avLst/>
          </a:prstGeom>
          <a:noFill/>
          <a:ln/>
        </p:spPr>
        <p:txBody>
          <a:bodyPr wrap="none" lIns="0" tIns="0" rIns="0" bIns="0" rtlCol="0" anchor="t"/>
          <a:lstStyle/>
          <a:p>
            <a:pPr marL="0" indent="0" algn="l">
              <a:lnSpc>
                <a:spcPts val="2750"/>
              </a:lnSpc>
              <a:buNone/>
            </a:pPr>
            <a:r>
              <a:rPr lang="en-US" sz="2200" dirty="0">
                <a:solidFill>
                  <a:srgbClr val="C9C9C0"/>
                </a:solidFill>
                <a:latin typeface="Tomorrow Semi Bold" pitchFamily="34" charset="0"/>
                <a:ea typeface="Tomorrow Semi Bold" pitchFamily="34" charset="-122"/>
                <a:cs typeface="Tomorrow Semi Bold" pitchFamily="34" charset="-120"/>
              </a:rPr>
              <a:t>Continuous Strengthening</a:t>
            </a:r>
            <a:endParaRPr lang="en-US" sz="2200" dirty="0"/>
          </a:p>
        </p:txBody>
      </p:sp>
      <p:sp>
        <p:nvSpPr>
          <p:cNvPr id="18" name="Text 16"/>
          <p:cNvSpPr/>
          <p:nvPr/>
        </p:nvSpPr>
        <p:spPr>
          <a:xfrm>
            <a:off x="7428548" y="5758220"/>
            <a:ext cx="6408063" cy="1088708"/>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Each discovery advances Granite's security posture and reveals novel attack techniques used by real-world threat actors.</a:t>
            </a:r>
            <a:endParaRPr lang="en-US" sz="1750" dirty="0"/>
          </a:p>
        </p:txBody>
      </p:sp>
      <p:pic>
        <p:nvPicPr>
          <p:cNvPr id="20" name="Picture 19">
            <a:extLst>
              <a:ext uri="{FF2B5EF4-FFF2-40B4-BE49-F238E27FC236}">
                <a16:creationId xmlns:a16="http://schemas.microsoft.com/office/drawing/2014/main" id="{07C40658-4F05-7D54-7C40-5AB6ACAC813A}"/>
              </a:ext>
            </a:extLst>
          </p:cNvPr>
          <p:cNvPicPr>
            <a:picLocks noChangeAspect="1"/>
          </p:cNvPicPr>
          <p:nvPr/>
        </p:nvPicPr>
        <p:blipFill>
          <a:blip r:embed="rId3"/>
          <a:stretch>
            <a:fillRect/>
          </a:stretch>
        </p:blipFill>
        <p:spPr>
          <a:xfrm>
            <a:off x="12001133" y="7715178"/>
            <a:ext cx="2629267" cy="5144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288977"/>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EDEDE8"/>
                </a:solidFill>
                <a:latin typeface="Tomorrow Semi Bold" pitchFamily="34" charset="0"/>
                <a:ea typeface="Tomorrow Semi Bold" pitchFamily="34" charset="-122"/>
                <a:cs typeface="Tomorrow Semi Bold" pitchFamily="34" charset="-120"/>
              </a:rPr>
              <a:t>Open-Source Commitment &amp; Community Impact</a:t>
            </a:r>
            <a:endParaRPr lang="en-US" sz="3550" dirty="0"/>
          </a:p>
        </p:txBody>
      </p:sp>
      <p:sp>
        <p:nvSpPr>
          <p:cNvPr id="4" name="Text 1"/>
          <p:cNvSpPr/>
          <p:nvPr/>
        </p:nvSpPr>
        <p:spPr>
          <a:xfrm>
            <a:off x="793790" y="3763089"/>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Granite Guardian and Granite LLMs are permissively licensed under Apache 2.0 and available on Hugging Face, GitHub, and other developer platforms. Every vulnerability discovered strengthens the entire open-source AI ecosystem, giving developers and enterprises a deeper understanding of AI security challenges while building trust in production deployments.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479840"/>
            <a:ext cx="7533799" cy="566976"/>
          </a:xfrm>
          <a:prstGeom prst="rect">
            <a:avLst/>
          </a:prstGeom>
          <a:noFill/>
          <a:ln/>
        </p:spPr>
        <p:txBody>
          <a:bodyPr wrap="none" lIns="0" tIns="0" rIns="0" bIns="0" rtlCol="0" anchor="t"/>
          <a:lstStyle/>
          <a:p>
            <a:pPr marL="0" indent="0" algn="l">
              <a:lnSpc>
                <a:spcPts val="4450"/>
              </a:lnSpc>
              <a:buNone/>
            </a:pPr>
            <a:r>
              <a:rPr lang="en-US" sz="3550" dirty="0">
                <a:solidFill>
                  <a:srgbClr val="EDEDE8"/>
                </a:solidFill>
                <a:latin typeface="Tomorrow Semi Bold" pitchFamily="34" charset="0"/>
                <a:ea typeface="Tomorrow Semi Bold" pitchFamily="34" charset="-122"/>
                <a:cs typeface="Tomorrow Semi Bold" pitchFamily="34" charset="-120"/>
              </a:rPr>
              <a:t>Granite Guardian: The AI Firewall</a:t>
            </a:r>
            <a:endParaRPr lang="en-US" sz="3550" dirty="0"/>
          </a:p>
        </p:txBody>
      </p:sp>
      <p:sp>
        <p:nvSpPr>
          <p:cNvPr id="4" name="Text 1"/>
          <p:cNvSpPr/>
          <p:nvPr/>
        </p:nvSpPr>
        <p:spPr>
          <a:xfrm>
            <a:off x="1133951" y="4642128"/>
            <a:ext cx="12702659" cy="1088708"/>
          </a:xfrm>
          <a:prstGeom prst="rect">
            <a:avLst/>
          </a:prstGeom>
          <a:noFill/>
          <a:ln/>
        </p:spPr>
        <p:txBody>
          <a:bodyPr wrap="square" lIns="0" tIns="0" rIns="0" bIns="0" rtlCol="0" anchor="t"/>
          <a:lstStyle/>
          <a:p>
            <a:pPr marL="0" indent="0" algn="l">
              <a:lnSpc>
                <a:spcPts val="2850"/>
              </a:lnSpc>
              <a:buNone/>
            </a:pPr>
            <a:r>
              <a:rPr lang="en-US" sz="1750" b="1" dirty="0">
                <a:solidFill>
                  <a:srgbClr val="C9C9C0"/>
                </a:solidFill>
                <a:latin typeface="Tomorrow" pitchFamily="34" charset="0"/>
                <a:ea typeface="Tomorrow" pitchFamily="34" charset="-122"/>
                <a:cs typeface="Tomorrow" pitchFamily="34" charset="-120"/>
              </a:rPr>
              <a:t>"Granite Guardian enforces secure control flow over model inferences, like a software firewall for AI. It's central to our efforts to secure AI behavior at the system level, and through HackerOne we are stress-testing this foundation to ensure safe and robust model deployment."</a:t>
            </a:r>
            <a:endParaRPr lang="en-US" sz="1750" dirty="0"/>
          </a:p>
        </p:txBody>
      </p:sp>
      <p:sp>
        <p:nvSpPr>
          <p:cNvPr id="5" name="Text 2"/>
          <p:cNvSpPr/>
          <p:nvPr/>
        </p:nvSpPr>
        <p:spPr>
          <a:xfrm>
            <a:off x="1133951" y="5985986"/>
            <a:ext cx="12702659" cy="362903"/>
          </a:xfrm>
          <a:prstGeom prst="rect">
            <a:avLst/>
          </a:prstGeom>
          <a:noFill/>
          <a:ln/>
        </p:spPr>
        <p:txBody>
          <a:bodyPr wrap="non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 Ambrish Rawat, Senior Research Scientist, IBM Research</a:t>
            </a:r>
            <a:endParaRPr lang="en-US" sz="1750" dirty="0"/>
          </a:p>
        </p:txBody>
      </p:sp>
      <p:sp>
        <p:nvSpPr>
          <p:cNvPr id="6" name="Shape 3"/>
          <p:cNvSpPr/>
          <p:nvPr/>
        </p:nvSpPr>
        <p:spPr>
          <a:xfrm>
            <a:off x="793790" y="4386977"/>
            <a:ext cx="30480" cy="2217063"/>
          </a:xfrm>
          <a:prstGeom prst="rect">
            <a:avLst/>
          </a:prstGeom>
          <a:solidFill>
            <a:srgbClr val="E1E1DF"/>
          </a:solidFill>
          <a:ln/>
        </p:spPr>
        <p:txBody>
          <a:bodyPr/>
          <a:lstStyle/>
          <a:p>
            <a:endParaRPr lang="en-IN"/>
          </a:p>
        </p:txBody>
      </p:sp>
      <p:sp>
        <p:nvSpPr>
          <p:cNvPr id="7" name="Text 4"/>
          <p:cNvSpPr/>
          <p:nvPr/>
        </p:nvSpPr>
        <p:spPr>
          <a:xfrm>
            <a:off x="793790" y="685919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9C9C0"/>
                </a:solidFill>
                <a:latin typeface="Tomorrow" pitchFamily="34" charset="0"/>
                <a:ea typeface="Tomorrow" pitchFamily="34" charset="-122"/>
                <a:cs typeface="Tomorrow" pitchFamily="34" charset="-120"/>
              </a:rPr>
              <a:t>Guardian operates alongside any foundation model, providing systematic safety enforcement that mitigates harmful outputs and prevents adversarial manipulation at the inference level.</a:t>
            </a:r>
            <a:endParaRPr lang="en-US" sz="1750" dirty="0"/>
          </a:p>
        </p:txBody>
      </p:sp>
      <p:pic>
        <p:nvPicPr>
          <p:cNvPr id="9" name="Picture 8">
            <a:extLst>
              <a:ext uri="{FF2B5EF4-FFF2-40B4-BE49-F238E27FC236}">
                <a16:creationId xmlns:a16="http://schemas.microsoft.com/office/drawing/2014/main" id="{2A1A5C77-91CC-E739-75B0-EC92DA525237}"/>
              </a:ext>
            </a:extLst>
          </p:cNvPr>
          <p:cNvPicPr>
            <a:picLocks noChangeAspect="1"/>
          </p:cNvPicPr>
          <p:nvPr/>
        </p:nvPicPr>
        <p:blipFill>
          <a:blip r:embed="rId4"/>
          <a:stretch>
            <a:fillRect/>
          </a:stretch>
        </p:blipFill>
        <p:spPr>
          <a:xfrm>
            <a:off x="11896541" y="7715178"/>
            <a:ext cx="2629267" cy="51442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TotalTime>
  <Words>720</Words>
  <Application>Microsoft Office PowerPoint</Application>
  <PresentationFormat>Custom</PresentationFormat>
  <Paragraphs>63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Tomorrow Light</vt:lpstr>
      <vt:lpstr>Arial</vt:lpstr>
      <vt:lpstr>Tomorrow Semi Bold</vt:lpstr>
      <vt:lpstr>Tomorrow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User</dc:creator>
  <cp:lastModifiedBy>MAILA.VENKATA SIVA RAKESH REDDY</cp:lastModifiedBy>
  <cp:revision>3</cp:revision>
  <dcterms:created xsi:type="dcterms:W3CDTF">2025-11-01T04:24:04Z</dcterms:created>
  <dcterms:modified xsi:type="dcterms:W3CDTF">2025-11-01T04:36:35Z</dcterms:modified>
</cp:coreProperties>
</file>